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2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38.png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RLC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99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5" t="30208" r="17073" b="15000"/>
          <a:stretch/>
        </p:blipFill>
        <p:spPr bwMode="auto">
          <a:xfrm>
            <a:off x="304800" y="152400"/>
            <a:ext cx="814297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35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10" t="48125" r="16837" b="11667"/>
          <a:stretch/>
        </p:blipFill>
        <p:spPr bwMode="auto">
          <a:xfrm>
            <a:off x="0" y="38100"/>
            <a:ext cx="929028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5" t="24740" r="14861" b="42641"/>
          <a:stretch/>
        </p:blipFill>
        <p:spPr bwMode="auto">
          <a:xfrm>
            <a:off x="0" y="3124200"/>
            <a:ext cx="929028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1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30" t="36491" r="42372" b="33751"/>
          <a:stretch/>
        </p:blipFill>
        <p:spPr bwMode="auto">
          <a:xfrm>
            <a:off x="152400" y="1828800"/>
            <a:ext cx="6566350" cy="2969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58972" r="48640" b="30260"/>
          <a:stretch/>
        </p:blipFill>
        <p:spPr bwMode="auto">
          <a:xfrm>
            <a:off x="153873" y="152400"/>
            <a:ext cx="5852163" cy="1157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3" t="44866" r="34290" b="46169"/>
          <a:stretch/>
        </p:blipFill>
        <p:spPr bwMode="auto">
          <a:xfrm>
            <a:off x="457200" y="5324168"/>
            <a:ext cx="7501645" cy="85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>
            <a:off x="6096000" y="4343400"/>
            <a:ext cx="12192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2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6" t="72059" r="17789" b="19909"/>
          <a:stretch/>
        </p:blipFill>
        <p:spPr bwMode="auto">
          <a:xfrm>
            <a:off x="0" y="24581"/>
            <a:ext cx="5931310" cy="651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4" t="30208" r="36984" b="10834"/>
          <a:stretch/>
        </p:blipFill>
        <p:spPr bwMode="auto">
          <a:xfrm>
            <a:off x="0" y="838200"/>
            <a:ext cx="7848600" cy="5860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Source-Free </a:t>
            </a:r>
            <a:r>
              <a:rPr lang="en-US" dirty="0"/>
              <a:t>Parallel </a:t>
            </a:r>
            <a:r>
              <a:rPr lang="en-US" i="1" dirty="0"/>
              <a:t>RLC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70" t="40208" r="60878" b="30833"/>
          <a:stretch/>
        </p:blipFill>
        <p:spPr bwMode="auto">
          <a:xfrm>
            <a:off x="5409652" y="1447800"/>
            <a:ext cx="3429548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39" t="48085" r="17785" b="39415"/>
          <a:stretch/>
        </p:blipFill>
        <p:spPr bwMode="auto">
          <a:xfrm>
            <a:off x="152399" y="1676400"/>
            <a:ext cx="5354713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1996" r="17785" b="29738"/>
          <a:stretch/>
        </p:blipFill>
        <p:spPr bwMode="auto">
          <a:xfrm>
            <a:off x="42027" y="3320844"/>
            <a:ext cx="5520573" cy="796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14" t="74899" r="17785" b="17641"/>
          <a:stretch/>
        </p:blipFill>
        <p:spPr bwMode="auto">
          <a:xfrm>
            <a:off x="54318" y="4419599"/>
            <a:ext cx="4212882" cy="5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5181600"/>
                <a:ext cx="8991600" cy="669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 smtClean="0"/>
                  <a:t>We obtain the characteristic equation by replacing the first derivative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𝑠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the second derivative </a:t>
                </a:r>
                <a:r>
                  <a:rPr lang="en-US" dirty="0" smtClean="0"/>
                  <a:t>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.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81600"/>
                <a:ext cx="8991600" cy="669992"/>
              </a:xfrm>
              <a:prstGeom prst="rect">
                <a:avLst/>
              </a:prstGeom>
              <a:blipFill rotWithShape="1">
                <a:blip r:embed="rId8"/>
                <a:stretch>
                  <a:fillRect l="-542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8" t="67514" r="17785" b="24496"/>
          <a:stretch/>
        </p:blipFill>
        <p:spPr bwMode="auto">
          <a:xfrm>
            <a:off x="483691" y="6019800"/>
            <a:ext cx="426057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6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6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84" t="33333" r="17306" b="11667"/>
          <a:stretch/>
        </p:blipFill>
        <p:spPr bwMode="auto">
          <a:xfrm>
            <a:off x="0" y="15240"/>
            <a:ext cx="6668655" cy="463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58972" r="48640" b="30260"/>
          <a:stretch/>
        </p:blipFill>
        <p:spPr bwMode="auto">
          <a:xfrm>
            <a:off x="243837" y="5257800"/>
            <a:ext cx="5852163" cy="1157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1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2097" r="37218" b="9166"/>
          <a:stretch/>
        </p:blipFill>
        <p:spPr bwMode="auto">
          <a:xfrm>
            <a:off x="152400" y="76200"/>
            <a:ext cx="6324600" cy="6502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8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1" t="35033" r="38155" b="45416"/>
          <a:stretch/>
        </p:blipFill>
        <p:spPr bwMode="auto">
          <a:xfrm>
            <a:off x="304800" y="457200"/>
            <a:ext cx="6791890" cy="178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66" t="25417" r="17072" b="61250"/>
          <a:stretch/>
        </p:blipFill>
        <p:spPr bwMode="auto">
          <a:xfrm>
            <a:off x="152400" y="4191000"/>
            <a:ext cx="8595360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71800" y="5638800"/>
            <a:ext cx="163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Home work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754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Source-Free Series </a:t>
            </a:r>
            <a:r>
              <a:rPr lang="en-US" i="1" dirty="0"/>
              <a:t>RLC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24" t="44480" r="17023" b="19349"/>
          <a:stretch/>
        </p:blipFill>
        <p:spPr bwMode="auto">
          <a:xfrm>
            <a:off x="6019801" y="1143000"/>
            <a:ext cx="3124200" cy="315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2" t="60382" r="37304" b="10384"/>
          <a:stretch/>
        </p:blipFill>
        <p:spPr bwMode="auto">
          <a:xfrm>
            <a:off x="152400" y="3810000"/>
            <a:ext cx="7272107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14400" y="1981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Circuit is initially excited. At t=0 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0578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6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9" t="44583" r="18127" b="48125"/>
          <a:stretch/>
        </p:blipFill>
        <p:spPr bwMode="auto">
          <a:xfrm>
            <a:off x="685799" y="378905"/>
            <a:ext cx="7620001" cy="91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8763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To eliminate the integral, we differentiate with respect to </a:t>
            </a:r>
            <a:r>
              <a:rPr lang="en-US" sz="2000" i="1" dirty="0"/>
              <a:t>t </a:t>
            </a:r>
            <a:r>
              <a:rPr lang="en-US" sz="2000" dirty="0" smtClean="0"/>
              <a:t>and rearrange </a:t>
            </a:r>
            <a:r>
              <a:rPr lang="en-US" sz="2000" dirty="0"/>
              <a:t>terms. We </a:t>
            </a:r>
            <a:r>
              <a:rPr lang="en-US" sz="2000" dirty="0" smtClean="0"/>
              <a:t>get</a:t>
            </a:r>
            <a:endParaRPr lang="en-US" sz="20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6" t="60182" r="17789" b="19909"/>
          <a:stretch/>
        </p:blipFill>
        <p:spPr bwMode="auto">
          <a:xfrm>
            <a:off x="3048000" y="5128185"/>
            <a:ext cx="5931310" cy="1615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1143000"/>
            <a:ext cx="899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is a </a:t>
            </a:r>
            <a:r>
              <a:rPr lang="en-US" sz="2000" i="1" dirty="0"/>
              <a:t>second-order differential equation </a:t>
            </a:r>
            <a:r>
              <a:rPr lang="en-US" sz="2000" dirty="0"/>
              <a:t>and is the reason for calling the </a:t>
            </a:r>
            <a:r>
              <a:rPr lang="en-US" sz="2000" i="1" dirty="0"/>
              <a:t>RLC </a:t>
            </a:r>
            <a:r>
              <a:rPr lang="en-US" sz="2000" dirty="0"/>
              <a:t>circuits in this chapter second-order circuits</a:t>
            </a:r>
            <a:r>
              <a:rPr lang="en-US" sz="2000" dirty="0" smtClean="0"/>
              <a:t>.</a:t>
            </a:r>
            <a:r>
              <a:rPr lang="en-US" sz="2000" dirty="0"/>
              <a:t> To solve such a second-order differential </a:t>
            </a:r>
            <a:r>
              <a:rPr lang="en-US" sz="2000" dirty="0" smtClean="0"/>
              <a:t>equation requires </a:t>
            </a:r>
            <a:r>
              <a:rPr lang="en-US" sz="2000" dirty="0"/>
              <a:t>that we have two initial conditions, such as the initial value</a:t>
            </a:r>
            <a:br>
              <a:rPr lang="en-US" sz="2000" dirty="0"/>
            </a:br>
            <a:r>
              <a:rPr lang="en-US" sz="2000" dirty="0"/>
              <a:t>of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and its first derivative or initial values of some </a:t>
            </a:r>
            <a:r>
              <a:rPr lang="en-US" sz="2000" i="1" dirty="0" err="1"/>
              <a:t>i</a:t>
            </a:r>
            <a:r>
              <a:rPr lang="en-US" sz="2000" i="1" dirty="0"/>
              <a:t> </a:t>
            </a:r>
            <a:r>
              <a:rPr lang="en-US" sz="2000" dirty="0"/>
              <a:t>and </a:t>
            </a:r>
            <a:r>
              <a:rPr lang="en-US" sz="2000" dirty="0" smtClean="0"/>
              <a:t>v.</a:t>
            </a:r>
            <a:endParaRPr lang="en-US" sz="2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55746" r="38325" b="13407"/>
          <a:stretch/>
        </p:blipFill>
        <p:spPr bwMode="auto">
          <a:xfrm>
            <a:off x="33184" y="2466439"/>
            <a:ext cx="6371304" cy="2700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25697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90" t="57084" r="35316" b="37291"/>
          <a:stretch/>
        </p:blipFill>
        <p:spPr bwMode="auto">
          <a:xfrm>
            <a:off x="381000" y="152400"/>
            <a:ext cx="1747684" cy="838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15" t="44583" r="18127" b="48125"/>
          <a:stretch/>
        </p:blipFill>
        <p:spPr bwMode="auto">
          <a:xfrm>
            <a:off x="2861187" y="3505"/>
            <a:ext cx="6295103" cy="91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2286000" y="461752"/>
            <a:ext cx="575187" cy="300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47" t="60208" r="17891" b="20208"/>
          <a:stretch/>
        </p:blipFill>
        <p:spPr bwMode="auto">
          <a:xfrm>
            <a:off x="350520" y="1535475"/>
            <a:ext cx="5821680" cy="157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2400" y="1219200"/>
            <a:ext cx="44171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Substituting </a:t>
            </a:r>
            <a:r>
              <a:rPr lang="en-US" sz="2000" dirty="0"/>
              <a:t>i</a:t>
            </a:r>
            <a:r>
              <a:rPr lang="en-US" sz="2000" dirty="0" smtClean="0"/>
              <a:t> in equation 8.4, we will get</a:t>
            </a:r>
            <a:endParaRPr lang="en-US" sz="2000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8" t="78327" r="17241" b="14213"/>
          <a:stretch/>
        </p:blipFill>
        <p:spPr bwMode="auto">
          <a:xfrm>
            <a:off x="1624782" y="3124200"/>
            <a:ext cx="4623618" cy="68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74985" y="4038600"/>
            <a:ext cx="304921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quadratic equation is known as the </a:t>
            </a:r>
            <a:r>
              <a:rPr lang="en-US" sz="2000" i="1" dirty="0"/>
              <a:t>characteristic equation </a:t>
            </a:r>
            <a:r>
              <a:rPr lang="en-US" sz="2000" dirty="0"/>
              <a:t>of </a:t>
            </a:r>
            <a:r>
              <a:rPr lang="en-US" sz="2000" dirty="0" smtClean="0"/>
              <a:t>the differential </a:t>
            </a:r>
            <a:r>
              <a:rPr lang="en-US" sz="2000" dirty="0"/>
              <a:t>Eq. (8.4), since the roots of the equation dictate the character of </a:t>
            </a:r>
            <a:r>
              <a:rPr lang="en-US" sz="2000" i="1" dirty="0" err="1"/>
              <a:t>i</a:t>
            </a:r>
            <a:r>
              <a:rPr lang="en-US" sz="2000" dirty="0"/>
              <a:t>. The two roots of Eq. (8.8) </a:t>
            </a:r>
            <a:r>
              <a:rPr lang="en-US" sz="2000" dirty="0" smtClean="0"/>
              <a:t>are</a:t>
            </a:r>
            <a:endParaRPr lang="en-US" sz="20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5" t="49294" r="17582" b="18045"/>
          <a:stretch/>
        </p:blipFill>
        <p:spPr bwMode="auto">
          <a:xfrm>
            <a:off x="3124200" y="4038600"/>
            <a:ext cx="6008984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422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80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t="38333" r="38507" b="46042"/>
          <a:stretch/>
        </p:blipFill>
        <p:spPr bwMode="auto">
          <a:xfrm>
            <a:off x="0" y="0"/>
            <a:ext cx="665988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1494472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The roots and are called </a:t>
            </a:r>
            <a:r>
              <a:rPr lang="en-US" sz="2000" i="1" dirty="0"/>
              <a:t>natural frequencies</a:t>
            </a:r>
            <a:r>
              <a:rPr lang="en-US" sz="2000" dirty="0"/>
              <a:t>, measured </a:t>
            </a:r>
            <a:r>
              <a:rPr lang="en-US" sz="2000" dirty="0" smtClean="0"/>
              <a:t>in </a:t>
            </a:r>
            <a:r>
              <a:rPr lang="en-US" sz="2000" dirty="0" err="1" smtClean="0"/>
              <a:t>nepers</a:t>
            </a:r>
            <a:r>
              <a:rPr lang="en-US" sz="2000" dirty="0" smtClean="0"/>
              <a:t> </a:t>
            </a:r>
            <a:r>
              <a:rPr lang="en-US" sz="2000" dirty="0"/>
              <a:t>per second (Np/s), because they are associated with the </a:t>
            </a:r>
            <a:r>
              <a:rPr lang="en-US" sz="2000" dirty="0" smtClean="0"/>
              <a:t>natural response </a:t>
            </a:r>
            <a:r>
              <a:rPr lang="en-US" sz="2000" dirty="0"/>
              <a:t>of the circuit; is known as the </a:t>
            </a:r>
            <a:r>
              <a:rPr lang="en-US" sz="2000" b="1" i="1" dirty="0"/>
              <a:t>resonant frequency </a:t>
            </a:r>
            <a:r>
              <a:rPr lang="en-US" sz="2000" dirty="0" smtClean="0"/>
              <a:t>or strictly </a:t>
            </a:r>
            <a:r>
              <a:rPr lang="en-US" sz="2000" dirty="0"/>
              <a:t>as the </a:t>
            </a:r>
            <a:r>
              <a:rPr lang="en-US" sz="2000" i="1" dirty="0"/>
              <a:t>undamped </a:t>
            </a:r>
            <a:r>
              <a:rPr lang="en-US" sz="2000" b="1" i="1" dirty="0"/>
              <a:t>natural frequency</a:t>
            </a:r>
            <a:r>
              <a:rPr lang="en-US" sz="2000" dirty="0"/>
              <a:t>, expressed in radians </a:t>
            </a:r>
            <a:r>
              <a:rPr lang="en-US" sz="2000" dirty="0" smtClean="0"/>
              <a:t>per second </a:t>
            </a:r>
            <a:r>
              <a:rPr lang="en-US" sz="2000" dirty="0"/>
              <a:t>(rad/s); and is the </a:t>
            </a:r>
            <a:r>
              <a:rPr lang="en-US" sz="2000" i="1" dirty="0" err="1"/>
              <a:t>neper</a:t>
            </a:r>
            <a:r>
              <a:rPr lang="en-US" sz="2000" i="1" dirty="0"/>
              <a:t> frequency </a:t>
            </a:r>
            <a:r>
              <a:rPr lang="en-US" sz="2000" dirty="0"/>
              <a:t>or the </a:t>
            </a:r>
            <a:r>
              <a:rPr lang="en-US" sz="2000" b="1" i="1" dirty="0"/>
              <a:t>damping </a:t>
            </a:r>
            <a:r>
              <a:rPr lang="en-US" sz="2000" b="1" i="1" dirty="0" smtClean="0"/>
              <a:t>factor</a:t>
            </a:r>
            <a:r>
              <a:rPr lang="en-US" sz="2000" dirty="0" smtClean="0"/>
              <a:t>, expressed </a:t>
            </a:r>
            <a:r>
              <a:rPr lang="en-US" sz="2000" dirty="0"/>
              <a:t>in </a:t>
            </a:r>
            <a:r>
              <a:rPr lang="en-US" sz="2000" dirty="0" err="1"/>
              <a:t>nepers</a:t>
            </a:r>
            <a:r>
              <a:rPr lang="en-US" sz="2000" dirty="0"/>
              <a:t> per second. In terms of and , Eq. (8.8) can </a:t>
            </a:r>
            <a:r>
              <a:rPr lang="en-US" sz="2000" dirty="0" smtClean="0"/>
              <a:t>be written as</a:t>
            </a:r>
            <a:endParaRPr 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08" t="78327" r="17241" b="14213"/>
          <a:stretch/>
        </p:blipFill>
        <p:spPr bwMode="auto">
          <a:xfrm>
            <a:off x="0" y="3276600"/>
            <a:ext cx="3886200" cy="68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3810000" y="3505200"/>
            <a:ext cx="685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38" t="47917" r="38390" b="47916"/>
          <a:stretch/>
        </p:blipFill>
        <p:spPr bwMode="auto">
          <a:xfrm>
            <a:off x="4572000" y="3352800"/>
            <a:ext cx="4572000" cy="452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1" t="68648" r="37418" b="26714"/>
          <a:stretch/>
        </p:blipFill>
        <p:spPr bwMode="auto">
          <a:xfrm>
            <a:off x="0" y="3958170"/>
            <a:ext cx="6159911" cy="544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9" t="69053" r="37796" b="24294"/>
          <a:stretch/>
        </p:blipFill>
        <p:spPr bwMode="auto">
          <a:xfrm>
            <a:off x="76200" y="4503085"/>
            <a:ext cx="5454349" cy="73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58972" r="48640" b="30260"/>
          <a:stretch/>
        </p:blipFill>
        <p:spPr bwMode="auto">
          <a:xfrm>
            <a:off x="153873" y="5410200"/>
            <a:ext cx="5852163" cy="115766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924800" y="534255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80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9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What are the applications of a source free RLC circuit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4" y="914401"/>
            <a:ext cx="8930726" cy="510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49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" y="228600"/>
            <a:ext cx="29718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/>
              <a:t>overdamped </a:t>
            </a:r>
            <a:r>
              <a:rPr lang="en-US" sz="2400" dirty="0" smtClean="0"/>
              <a:t>case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97" t="50833" r="38506" b="39375"/>
          <a:stretch/>
        </p:blipFill>
        <p:spPr bwMode="auto">
          <a:xfrm>
            <a:off x="3429000" y="101292"/>
            <a:ext cx="4635754" cy="889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8600" y="1219200"/>
                <a:ext cx="297180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i="1" dirty="0" smtClean="0"/>
                  <a:t>critically damped </a:t>
                </a:r>
                <a:r>
                  <a:rPr lang="en-US" sz="2400" dirty="0" smtClean="0"/>
                  <a:t>case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/>
                        <a:ea typeface="Cambria Math"/>
                      </a:rPr>
                      <m:t>𝛼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219200"/>
                <a:ext cx="2971800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2851" t="-4286" r="-30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05" t="69254" r="18829" b="19859"/>
          <a:stretch/>
        </p:blipFill>
        <p:spPr bwMode="auto">
          <a:xfrm>
            <a:off x="3224902" y="1253784"/>
            <a:ext cx="5385697" cy="850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4" t="72883" r="38325" b="19864"/>
          <a:stretch/>
        </p:blipFill>
        <p:spPr bwMode="auto">
          <a:xfrm>
            <a:off x="3523557" y="2275184"/>
            <a:ext cx="4446639" cy="644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9" t="44583" r="18127" b="48125"/>
          <a:stretch/>
        </p:blipFill>
        <p:spPr bwMode="auto">
          <a:xfrm>
            <a:off x="1142999" y="2969705"/>
            <a:ext cx="7620001" cy="91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56" t="31102" r="17306" b="37292"/>
          <a:stretch/>
        </p:blipFill>
        <p:spPr bwMode="auto">
          <a:xfrm>
            <a:off x="1219200" y="3962400"/>
            <a:ext cx="6934200" cy="2843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33399" y="29697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17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75" t="11694" r="16252" b="10834"/>
          <a:stretch/>
        </p:blipFill>
        <p:spPr bwMode="auto">
          <a:xfrm>
            <a:off x="762000" y="76200"/>
            <a:ext cx="6553200" cy="6550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77200" y="276059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8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7658"/>
            <a:ext cx="2667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dirty="0"/>
              <a:t>underdamped </a:t>
            </a:r>
            <a:r>
              <a:rPr lang="en-US" sz="2400" dirty="0" smtClean="0"/>
              <a:t>case</a:t>
            </a:r>
            <a:endParaRPr lang="en-US" sz="24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17844" r="37645" b="14414"/>
          <a:stretch/>
        </p:blipFill>
        <p:spPr bwMode="auto">
          <a:xfrm>
            <a:off x="228600" y="457200"/>
            <a:ext cx="7315200" cy="625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3400" y="32795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73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</TotalTime>
  <Words>241</Words>
  <Application>Microsoft Office PowerPoint</Application>
  <PresentationFormat>On-screen Show (4:3)</PresentationFormat>
  <Paragraphs>14</Paragraphs>
  <Slides>17</Slides>
  <Notes>0</Notes>
  <HiddenSlides>0</HiddenSlides>
  <MMClips>15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RLC circuits</vt:lpstr>
      <vt:lpstr>The Source-Free Series RLC 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Source-Free Parallel RLC Circuit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RLC circuits</dc:title>
  <dc:creator>Habib</dc:creator>
  <cp:lastModifiedBy>Windows User</cp:lastModifiedBy>
  <cp:revision>23</cp:revision>
  <dcterms:created xsi:type="dcterms:W3CDTF">2006-08-16T00:00:00Z</dcterms:created>
  <dcterms:modified xsi:type="dcterms:W3CDTF">2020-11-10T08:59:38Z</dcterms:modified>
</cp:coreProperties>
</file>